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7"/>
  </p:notesMasterIdLst>
  <p:handoutMasterIdLst>
    <p:handoutMasterId r:id="rId8"/>
  </p:handoutMasterIdLst>
  <p:sldIdLst>
    <p:sldId id="309" r:id="rId2"/>
    <p:sldId id="308" r:id="rId3"/>
    <p:sldId id="310" r:id="rId4"/>
    <p:sldId id="311" r:id="rId5"/>
    <p:sldId id="312" r:id="rId6"/>
  </p:sldIdLst>
  <p:sldSz cx="9144000" cy="6858000" type="screen4x3"/>
  <p:notesSz cx="6797675" cy="9856788"/>
  <p:defaultTextStyle>
    <a:defPPr>
      <a:defRPr lang="de-DE"/>
    </a:defPPr>
    <a:lvl1pPr algn="l" rtl="0" fontAlgn="base">
      <a:spcBef>
        <a:spcPct val="0"/>
      </a:spcBef>
      <a:spcAft>
        <a:spcPct val="0"/>
      </a:spcAft>
      <a:buFont typeface="Times" charset="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Times" charset="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Times" charset="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Times" charset="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Times" charset="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80FF"/>
    <a:srgbClr val="FF00FF"/>
    <a:srgbClr val="F3F3F3"/>
    <a:srgbClr val="C0C0C0"/>
    <a:srgbClr val="F3CCCC"/>
    <a:srgbClr val="FFB3B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7" autoAdjust="0"/>
    <p:restoredTop sz="94647" autoAdjust="0"/>
  </p:normalViewPr>
  <p:slideViewPr>
    <p:cSldViewPr>
      <p:cViewPr>
        <p:scale>
          <a:sx n="70" d="100"/>
          <a:sy n="70" d="100"/>
        </p:scale>
        <p:origin x="-2184" y="-894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45" cy="493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Tx/>
              <a:buNone/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11" y="0"/>
            <a:ext cx="2946144" cy="493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61821"/>
            <a:ext cx="2946145" cy="493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FontTx/>
              <a:buNone/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11" y="9361821"/>
            <a:ext cx="2946144" cy="493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200">
                <a:latin typeface="Times" charset="0"/>
              </a:defRPr>
            </a:lvl1pPr>
          </a:lstStyle>
          <a:p>
            <a:pPr>
              <a:defRPr/>
            </a:pPr>
            <a:fld id="{8A85FCA5-EAB3-44EC-B409-F2F439F57CD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7351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45" cy="493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Tx/>
              <a:buNone/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30" y="0"/>
            <a:ext cx="2946145" cy="493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39775"/>
            <a:ext cx="4929187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5" y="4681699"/>
            <a:ext cx="4983666" cy="4435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63396"/>
            <a:ext cx="2946145" cy="493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FontTx/>
              <a:buNone/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30" y="9363396"/>
            <a:ext cx="2946145" cy="493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200">
                <a:latin typeface="Times" charset="0"/>
              </a:defRPr>
            </a:lvl1pPr>
          </a:lstStyle>
          <a:p>
            <a:pPr>
              <a:defRPr/>
            </a:pPr>
            <a:fld id="{97221418-25AC-4BFD-A6BD-CEA5BCB335B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7921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725" y="0"/>
            <a:ext cx="71913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7559675" y="819150"/>
            <a:ext cx="0" cy="107950"/>
          </a:xfrm>
          <a:prstGeom prst="line">
            <a:avLst/>
          </a:prstGeom>
          <a:noFill/>
          <a:ln w="1016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03238" y="1619250"/>
            <a:ext cx="8677275" cy="3598863"/>
          </a:xfrm>
          <a:prstGeom prst="rect">
            <a:avLst/>
          </a:prstGeom>
          <a:solidFill>
            <a:schemeClr val="bg1"/>
          </a:solidFill>
          <a:ln w="101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7613650" y="800100"/>
            <a:ext cx="15303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1100"/>
              </a:lnSpc>
              <a:buFontTx/>
              <a:buNone/>
              <a:defRPr/>
            </a:pPr>
            <a:r>
              <a:rPr lang="de-DE" sz="1000" b="1" smtClean="0"/>
              <a:t>Vorstand</a:t>
            </a:r>
          </a:p>
          <a:p>
            <a:pPr>
              <a:lnSpc>
                <a:spcPts val="1100"/>
              </a:lnSpc>
              <a:buFontTx/>
              <a:buNone/>
              <a:defRPr/>
            </a:pPr>
            <a:r>
              <a:rPr lang="de-DE" sz="1000" b="1" smtClean="0"/>
              <a:t>Ressort Bildungs- und</a:t>
            </a:r>
          </a:p>
          <a:p>
            <a:pPr>
              <a:lnSpc>
                <a:spcPts val="1100"/>
              </a:lnSpc>
              <a:buFontTx/>
              <a:buNone/>
              <a:defRPr/>
            </a:pPr>
            <a:r>
              <a:rPr lang="de-DE" sz="1000" b="1" smtClean="0"/>
              <a:t>Qualifizierungspolitik</a:t>
            </a:r>
          </a:p>
        </p:txBody>
      </p:sp>
      <p:pic>
        <p:nvPicPr>
          <p:cNvPr id="10" name="Picture 3" descr="H:\Ablage\Ablage\Bilder\Logo WAP 3.0\WAPi_wir machen Berufe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8" y="44450"/>
            <a:ext cx="950912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03238" y="1330325"/>
            <a:ext cx="6765925" cy="203200"/>
          </a:xfrm>
        </p:spPr>
        <p:txBody>
          <a:bodyPr/>
          <a:lstStyle>
            <a:lvl1pPr>
              <a:lnSpc>
                <a:spcPts val="16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03238" y="5397500"/>
            <a:ext cx="8558212" cy="1098550"/>
          </a:xfrm>
        </p:spPr>
        <p:txBody>
          <a:bodyPr/>
          <a:lstStyle>
            <a:lvl1pPr marL="0" indent="0">
              <a:lnSpc>
                <a:spcPts val="3600"/>
              </a:lnSpc>
              <a:spcBef>
                <a:spcPct val="0"/>
              </a:spcBef>
              <a:buFont typeface="Times" charset="0"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9418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0800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69100" y="1619250"/>
            <a:ext cx="2098675" cy="4705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8313" y="1619250"/>
            <a:ext cx="6148387" cy="47053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4698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619250"/>
            <a:ext cx="8399462" cy="330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68313" y="2338388"/>
            <a:ext cx="8348662" cy="3986212"/>
          </a:xfrm>
        </p:spPr>
        <p:txBody>
          <a:bodyPr/>
          <a:lstStyle/>
          <a:p>
            <a:pPr lvl="0"/>
            <a:r>
              <a:rPr lang="de-DE" noProof="0" smtClean="0"/>
              <a:t>Tabelle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56270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8031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20983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2338388"/>
            <a:ext cx="4097337" cy="398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8050" y="2338388"/>
            <a:ext cx="4098925" cy="398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78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5270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236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689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0914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44759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buFontTx/>
              <a:buNone/>
            </a:pPr>
            <a:endParaRPr lang="de-DE">
              <a:latin typeface="Times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12588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619250"/>
            <a:ext cx="8399462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338388"/>
            <a:ext cx="8348662" cy="398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725" y="0"/>
            <a:ext cx="719138" cy="719138"/>
          </a:xfrm>
          <a:prstGeom prst="rect">
            <a:avLst/>
          </a:prstGeom>
          <a:noFill/>
          <a:ln w="1016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559675" y="819150"/>
            <a:ext cx="0" cy="107950"/>
          </a:xfrm>
          <a:prstGeom prst="line">
            <a:avLst/>
          </a:prstGeom>
          <a:noFill/>
          <a:ln w="1016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Text Box 10"/>
          <p:cNvSpPr txBox="1">
            <a:spLocks noChangeArrowheads="1"/>
          </p:cNvSpPr>
          <p:nvPr/>
        </p:nvSpPr>
        <p:spPr bwMode="auto">
          <a:xfrm>
            <a:off x="7613650" y="800100"/>
            <a:ext cx="15303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1100"/>
              </a:lnSpc>
              <a:buFontTx/>
              <a:buNone/>
              <a:defRPr/>
            </a:pPr>
            <a:r>
              <a:rPr lang="de-DE" sz="1000" b="1" smtClean="0">
                <a:solidFill>
                  <a:schemeClr val="bg1"/>
                </a:solidFill>
              </a:rPr>
              <a:t>Vorstand</a:t>
            </a:r>
          </a:p>
          <a:p>
            <a:pPr>
              <a:lnSpc>
                <a:spcPts val="1100"/>
              </a:lnSpc>
              <a:buFontTx/>
              <a:buNone/>
              <a:defRPr/>
            </a:pPr>
            <a:r>
              <a:rPr lang="de-DE" sz="1000" b="1" smtClean="0">
                <a:solidFill>
                  <a:schemeClr val="bg1"/>
                </a:solidFill>
              </a:rPr>
              <a:t>Ressort Bildungs- und</a:t>
            </a:r>
          </a:p>
          <a:p>
            <a:pPr>
              <a:lnSpc>
                <a:spcPts val="1100"/>
              </a:lnSpc>
              <a:buFontTx/>
              <a:buNone/>
              <a:defRPr/>
            </a:pPr>
            <a:r>
              <a:rPr lang="de-DE" sz="1000" b="1" smtClean="0">
                <a:solidFill>
                  <a:schemeClr val="bg1"/>
                </a:solidFill>
              </a:rPr>
              <a:t>Qualifizierungspolitik</a:t>
            </a:r>
          </a:p>
        </p:txBody>
      </p:sp>
      <p:pic>
        <p:nvPicPr>
          <p:cNvPr id="2" name="Picture 3" descr="H:\Ablage\Ablage\Bilder\Logo WAP 3.0\WAPi_wir machen Berufe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8" y="44450"/>
            <a:ext cx="950912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</p:sldLayoutIdLst>
  <p:txStyles>
    <p:titleStyle>
      <a:lvl1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2pPr>
      <a:lvl3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3pPr>
      <a:lvl4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4pPr>
      <a:lvl5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5pPr>
      <a:lvl6pPr marL="4572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6pPr>
      <a:lvl7pPr marL="9144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7pPr>
      <a:lvl8pPr marL="13716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8pPr>
      <a:lvl9pPr marL="18288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9pPr>
    </p:titleStyle>
    <p:bodyStyle>
      <a:lvl1pPr marL="254000" indent="-254000" algn="l" rtl="0" eaLnBrk="1" fontAlgn="base" hangingPunct="1">
        <a:lnSpc>
          <a:spcPts val="2200"/>
        </a:lnSpc>
        <a:spcBef>
          <a:spcPts val="1600"/>
        </a:spcBef>
        <a:spcAft>
          <a:spcPct val="0"/>
        </a:spcAft>
        <a:buSzPct val="120000"/>
        <a:buFont typeface="Times" charset="0"/>
        <a:buBlip>
          <a:blip r:embed="rId16"/>
        </a:buBlip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584200" indent="-139700" algn="l" rtl="0" eaLnBrk="1" fontAlgn="base" hangingPunct="1">
        <a:lnSpc>
          <a:spcPts val="1600"/>
        </a:lnSpc>
        <a:spcBef>
          <a:spcPts val="800"/>
        </a:spcBef>
        <a:spcAft>
          <a:spcPct val="0"/>
        </a:spcAft>
        <a:buClr>
          <a:srgbClr val="FF0000"/>
        </a:buClr>
        <a:buFont typeface="Times" charset="0"/>
        <a:buChar char="•"/>
        <a:defRPr sz="1400">
          <a:solidFill>
            <a:schemeClr val="tx1"/>
          </a:solidFill>
          <a:latin typeface="+mn-lt"/>
        </a:defRPr>
      </a:lvl2pPr>
      <a:lvl3pPr marL="892175" indent="-117475" algn="l" rtl="0" eaLnBrk="1" fontAlgn="base" hangingPunct="1">
        <a:lnSpc>
          <a:spcPts val="1400"/>
        </a:lnSpc>
        <a:spcBef>
          <a:spcPts val="600"/>
        </a:spcBef>
        <a:spcAft>
          <a:spcPct val="0"/>
        </a:spcAft>
        <a:buClr>
          <a:schemeClr val="bg2"/>
        </a:buClr>
        <a:buFont typeface="Wingdings" charset="2"/>
        <a:buChar char="§"/>
        <a:defRPr sz="1200">
          <a:solidFill>
            <a:schemeClr val="tx1"/>
          </a:solidFill>
          <a:latin typeface="+mn-lt"/>
        </a:defRPr>
      </a:lvl3pPr>
      <a:lvl4pPr marL="1311275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1808163" indent="-306388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5pPr>
      <a:lvl6pPr marL="2265363" indent="-306388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6pPr>
      <a:lvl7pPr marL="2722563" indent="-306388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7pPr>
      <a:lvl8pPr marL="3179763" indent="-306388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8pPr>
      <a:lvl9pPr marL="3636963" indent="-306388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Bildungsausschuss beim Vorstand, 06. März 2014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Leitbild erweiterte moderne </a:t>
            </a:r>
            <a:r>
              <a:rPr lang="de-DE" dirty="0" err="1" smtClean="0"/>
              <a:t>Beurflichkeit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755576" y="3140968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2800" b="1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Fragen für die Arbeitsgruppen</a:t>
            </a:r>
            <a:endParaRPr lang="de-DE" sz="28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082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412776"/>
            <a:ext cx="8399462" cy="666849"/>
          </a:xfrm>
        </p:spPr>
        <p:txBody>
          <a:bodyPr/>
          <a:lstStyle/>
          <a:p>
            <a:r>
              <a:rPr lang="de-DE" dirty="0" smtClean="0"/>
              <a:t>AG 1: Politische </a:t>
            </a:r>
            <a:r>
              <a:rPr lang="de-DE" dirty="0"/>
              <a:t>Schlussfolgerungen aus dem Leitbild für Hochschularbeit und Ingenieurstudium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Wie kann eine an den Kriterien der erweiterten modernen Beruflichkeit orientierte Reform von Studiengängen und wissenschaftlicher Weiterbildung aussehen?</a:t>
            </a:r>
          </a:p>
          <a:p>
            <a:r>
              <a:rPr lang="de-DE" dirty="0"/>
              <a:t>Wie kann eine an den Kriterien der erweiterten modernen Beruflichkeit orientierte Gestaltung dualer und berufsbegleitender Studiengänge aussehen?</a:t>
            </a:r>
          </a:p>
          <a:p>
            <a:r>
              <a:rPr lang="de-DE" dirty="0"/>
              <a:t>Wie sollten die Schnittstellen zwischen beruflicher Aus- und Weiterbildung und Hochschule gestaltet werden (z.B. Durchlässigkeit, Anerkennung, Anrechnung)? </a:t>
            </a:r>
          </a:p>
          <a:p>
            <a:r>
              <a:rPr lang="de-DE" dirty="0"/>
              <a:t>Welche strategischen Vorhaben sind für die IG Metall abzuleiten und welche Meilensteine sind denkbar?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484784"/>
            <a:ext cx="8399462" cy="1000274"/>
          </a:xfrm>
        </p:spPr>
        <p:txBody>
          <a:bodyPr/>
          <a:lstStyle/>
          <a:p>
            <a:r>
              <a:rPr lang="de-DE" dirty="0" smtClean="0"/>
              <a:t>AG 2: Politische </a:t>
            </a:r>
            <a:r>
              <a:rPr lang="de-DE" dirty="0"/>
              <a:t>Schlussfolgerungen aus dem Leitbild für die Ordnungsarbeit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2467124"/>
            <a:ext cx="8348662" cy="3986212"/>
          </a:xfrm>
        </p:spPr>
        <p:txBody>
          <a:bodyPr/>
          <a:lstStyle/>
          <a:p>
            <a:r>
              <a:rPr lang="de-DE" dirty="0"/>
              <a:t>Wie kann die berufsbiografische Kompetenz in Aus- und Weiterbildung gestärkt werden?</a:t>
            </a:r>
          </a:p>
          <a:p>
            <a:r>
              <a:rPr lang="de-DE" dirty="0"/>
              <a:t>Wie kann eine Studienorientierung in den Ausbildungsordnungen berücksichtigt werden?</a:t>
            </a:r>
          </a:p>
          <a:p>
            <a:r>
              <a:rPr lang="de-DE" dirty="0"/>
              <a:t>Wie sollten die Schnittstellen zwischen beruflicher Aus- und Weiterbildung und Hochschule gestaltet werden (z.B. Durchlässigkeit, Anerkennung, Anrechnung</a:t>
            </a:r>
            <a:r>
              <a:rPr lang="de-DE" dirty="0" smtClean="0"/>
              <a:t>)?</a:t>
            </a:r>
          </a:p>
          <a:p>
            <a:r>
              <a:rPr lang="de-DE" dirty="0" smtClean="0"/>
              <a:t>Was folgt aus dem Leitbild für eine bessere Qualität beruflichen Lernens in Aus- und Fortbildung?</a:t>
            </a:r>
            <a:endParaRPr lang="de-DE" dirty="0"/>
          </a:p>
          <a:p>
            <a:r>
              <a:rPr lang="de-DE" dirty="0"/>
              <a:t>Welche strategischen Vorhaben sind für die IG Metall abzuleiten und welche Meilensteine sind denkbar</a:t>
            </a:r>
            <a:r>
              <a:rPr lang="de-DE" dirty="0" smtClean="0"/>
              <a:t>?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6897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619250"/>
            <a:ext cx="8399462" cy="666849"/>
          </a:xfrm>
        </p:spPr>
        <p:txBody>
          <a:bodyPr/>
          <a:lstStyle/>
          <a:p>
            <a:r>
              <a:rPr lang="de-DE" dirty="0" smtClean="0"/>
              <a:t>AG 3: Politische </a:t>
            </a:r>
            <a:r>
              <a:rPr lang="de-DE" dirty="0"/>
              <a:t>Schlussfolgerungen aus dem Leitbild für die Betriebs- und Arbeitspolitik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2564904"/>
            <a:ext cx="8348662" cy="3759696"/>
          </a:xfrm>
        </p:spPr>
        <p:txBody>
          <a:bodyPr/>
          <a:lstStyle/>
          <a:p>
            <a:r>
              <a:rPr lang="de-DE" dirty="0"/>
              <a:t>Wie können innerbetriebliche Aufstiegswege für Absolventen dualer Berufsbildung gesichert und gestärkt werden (z.B. Aufstiegsfortbildung, Studium)?</a:t>
            </a:r>
          </a:p>
          <a:p>
            <a:r>
              <a:rPr lang="de-DE" dirty="0"/>
              <a:t>Was bedeutet erweiterte moderne Beruflichkeit in Bezug auf Arbeitsorganisation, neue Technologien und Produktionskonzepte (einerseits Anspruch Arbeitsgestaltung, andererseits Qualifikationsanforderungen aus der Praxis)?</a:t>
            </a:r>
          </a:p>
          <a:p>
            <a:r>
              <a:rPr lang="de-DE" dirty="0"/>
              <a:t>Welche strategischen Vorhaben sind für die IG Metall abzuleiten und welche Meilensteine sind denkbar?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9116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484784"/>
            <a:ext cx="8399462" cy="666849"/>
          </a:xfrm>
        </p:spPr>
        <p:txBody>
          <a:bodyPr/>
          <a:lstStyle/>
          <a:p>
            <a:r>
              <a:rPr lang="de-DE" dirty="0" smtClean="0"/>
              <a:t>AG 4: Politische </a:t>
            </a:r>
            <a:r>
              <a:rPr lang="de-DE" dirty="0"/>
              <a:t>Schlussfolgerungen aus dem Leitbild für die Tarifpolitik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2420888"/>
            <a:ext cx="8348662" cy="3903712"/>
          </a:xfrm>
        </p:spPr>
        <p:txBody>
          <a:bodyPr/>
          <a:lstStyle/>
          <a:p>
            <a:r>
              <a:rPr lang="de-DE" dirty="0"/>
              <a:t>Wie kann der Zugang von vermeintlich schwächeren Jugendlichen in Ausbildung verbessert werden?</a:t>
            </a:r>
          </a:p>
          <a:p>
            <a:r>
              <a:rPr lang="de-DE" dirty="0"/>
              <a:t>Wie können innerbetriebliche Aufstiegswege für Absolventen dualer Berufsbildung gesichert und gestärkt werden (z.B. Eingruppierung, Verantwortung</a:t>
            </a:r>
            <a:r>
              <a:rPr lang="de-DE" dirty="0" smtClean="0"/>
              <a:t>)?</a:t>
            </a:r>
          </a:p>
          <a:p>
            <a:r>
              <a:rPr lang="de-DE" dirty="0" smtClean="0"/>
              <a:t>Wie können bestehende Weiterbildungsrechte genutzt, wie können </a:t>
            </a:r>
            <a:r>
              <a:rPr lang="de-DE" smtClean="0"/>
              <a:t>sie erweitert werden?</a:t>
            </a:r>
            <a:endParaRPr lang="de-DE" dirty="0"/>
          </a:p>
          <a:p>
            <a:r>
              <a:rPr lang="de-DE" dirty="0"/>
              <a:t>Welche strategischen Vorhaben sind für die IG Metall abzuleiten und welche Meilensteine sind denkbar?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9474510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Bildung">
  <a:themeElements>
    <a:clrScheme name="Berufsbild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rufsbildu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Times" charset="0"/>
          <a:buChar char="•"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Times" charset="0"/>
          <a:buChar char="•"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rufsbild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rufsbildu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rufsbildu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rufsbildu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rufsbildu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rufsbildu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ufsbildu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ufsbildu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ufsbildu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ufsbildu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ufsbildu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ufsbildu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Master_Bildung</Template>
  <TotalTime>0</TotalTime>
  <Words>330</Words>
  <Application>Microsoft Office PowerPoint</Application>
  <PresentationFormat>Bildschirmpräsentation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Master_Bildung</vt:lpstr>
      <vt:lpstr>Bildungsausschuss beim Vorstand, 06. März 2014</vt:lpstr>
      <vt:lpstr>AG 1: Politische Schlussfolgerungen aus dem Leitbild für Hochschularbeit und Ingenieurstudium</vt:lpstr>
      <vt:lpstr>AG 2: Politische Schlussfolgerungen aus dem Leitbild für die Ordnungsarbeit </vt:lpstr>
      <vt:lpstr>AG 3: Politische Schlussfolgerungen aus dem Leitbild für die Betriebs- und Arbeitspolitik</vt:lpstr>
      <vt:lpstr>AG 4: Politische Schlussfolgerungen aus dem Leitbild für die Tarifpolitik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Bildungsausschuss beim Vorstand, 06. März 2014</dc:title>
  <dc:creator>Ressel, Thomas</dc:creator>
  <cp:lastModifiedBy>Kassebaum, Bernd</cp:lastModifiedBy>
  <cp:revision>2</cp:revision>
  <cp:lastPrinted>2014-02-27T14:05:49Z</cp:lastPrinted>
  <dcterms:created xsi:type="dcterms:W3CDTF">2014-02-25T12:51:35Z</dcterms:created>
  <dcterms:modified xsi:type="dcterms:W3CDTF">2014-03-06T08:14:17Z</dcterms:modified>
</cp:coreProperties>
</file>